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7" r:id="rId3"/>
  </p:sldIdLst>
  <p:sldSz cx="10656888" cy="7578725"/>
  <p:notesSz cx="6724650" cy="9874250"/>
  <p:defaultTextStyle>
    <a:defPPr>
      <a:defRPr lang="ru-RU"/>
    </a:defPPr>
    <a:lvl1pPr marL="0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8968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7935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6903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5871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4839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3806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2774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1742" algn="l" defTabSz="10379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396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22" autoAdjust="0"/>
    <p:restoredTop sz="98369" autoAdjust="0"/>
  </p:normalViewPr>
  <p:slideViewPr>
    <p:cSldViewPr>
      <p:cViewPr>
        <p:scale>
          <a:sx n="100" d="100"/>
          <a:sy n="100" d="100"/>
        </p:scale>
        <p:origin x="-72" y="-18"/>
      </p:cViewPr>
      <p:guideLst>
        <p:guide orient="horz" pos="2387"/>
        <p:guide pos="3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3321" cy="493874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733" y="1"/>
            <a:ext cx="2913321" cy="493874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r">
              <a:defRPr sz="1200"/>
            </a:lvl1pPr>
          </a:lstStyle>
          <a:p>
            <a:fld id="{E4CEB16E-D874-44F0-8053-995A6C46FBEF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41363"/>
            <a:ext cx="52038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7" rIns="92236" bIns="461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305" y="4690189"/>
            <a:ext cx="5380040" cy="4443252"/>
          </a:xfrm>
          <a:prstGeom prst="rect">
            <a:avLst/>
          </a:prstGeom>
        </p:spPr>
        <p:txBody>
          <a:bodyPr vert="horz" lIns="92236" tIns="46117" rIns="92236" bIns="461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779"/>
            <a:ext cx="2913321" cy="493874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733" y="9378779"/>
            <a:ext cx="2913321" cy="493874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r">
              <a:defRPr sz="1200"/>
            </a:lvl1pPr>
          </a:lstStyle>
          <a:p>
            <a:fld id="{0830E0AA-E035-4E6F-A76B-A0BDFED4D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6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8968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7935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6903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5871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4839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3806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2774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1742" algn="l" defTabSz="1037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741363"/>
            <a:ext cx="52038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E0AA-E035-4E6F-A76B-A0BDFED4DB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9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741363"/>
            <a:ext cx="52038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E0AA-E035-4E6F-A76B-A0BDFED4DB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8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68" y="2354317"/>
            <a:ext cx="9058355" cy="16245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534" y="4294612"/>
            <a:ext cx="7459822" cy="1936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4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3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1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6243" y="303502"/>
            <a:ext cx="2397800" cy="64664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2844" y="303502"/>
            <a:ext cx="7015785" cy="64664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1" y="4870034"/>
            <a:ext cx="9058355" cy="150521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821" y="3212187"/>
            <a:ext cx="9058355" cy="165784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9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7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6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3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2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1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2845" y="1768370"/>
            <a:ext cx="4706792" cy="50016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7251" y="1768370"/>
            <a:ext cx="4706792" cy="50016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844" y="1696442"/>
            <a:ext cx="4708643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68" indent="0">
              <a:buNone/>
              <a:defRPr sz="2300" b="1"/>
            </a:lvl2pPr>
            <a:lvl3pPr marL="1037935" indent="0">
              <a:buNone/>
              <a:defRPr sz="2000" b="1"/>
            </a:lvl3pPr>
            <a:lvl4pPr marL="1556903" indent="0">
              <a:buNone/>
              <a:defRPr sz="1800" b="1"/>
            </a:lvl4pPr>
            <a:lvl5pPr marL="2075871" indent="0">
              <a:buNone/>
              <a:defRPr sz="1800" b="1"/>
            </a:lvl5pPr>
            <a:lvl6pPr marL="2594839" indent="0">
              <a:buNone/>
              <a:defRPr sz="1800" b="1"/>
            </a:lvl6pPr>
            <a:lvl7pPr marL="3113806" indent="0">
              <a:buNone/>
              <a:defRPr sz="1800" b="1"/>
            </a:lvl7pPr>
            <a:lvl8pPr marL="3632774" indent="0">
              <a:buNone/>
              <a:defRPr sz="1800" b="1"/>
            </a:lvl8pPr>
            <a:lvl9pPr marL="415174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844" y="2403439"/>
            <a:ext cx="4708643" cy="43665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51" y="1696442"/>
            <a:ext cx="4710493" cy="70699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968" indent="0">
              <a:buNone/>
              <a:defRPr sz="2300" b="1"/>
            </a:lvl2pPr>
            <a:lvl3pPr marL="1037935" indent="0">
              <a:buNone/>
              <a:defRPr sz="2000" b="1"/>
            </a:lvl3pPr>
            <a:lvl4pPr marL="1556903" indent="0">
              <a:buNone/>
              <a:defRPr sz="1800" b="1"/>
            </a:lvl4pPr>
            <a:lvl5pPr marL="2075871" indent="0">
              <a:buNone/>
              <a:defRPr sz="1800" b="1"/>
            </a:lvl5pPr>
            <a:lvl6pPr marL="2594839" indent="0">
              <a:buNone/>
              <a:defRPr sz="1800" b="1"/>
            </a:lvl6pPr>
            <a:lvl7pPr marL="3113806" indent="0">
              <a:buNone/>
              <a:defRPr sz="1800" b="1"/>
            </a:lvl7pPr>
            <a:lvl8pPr marL="3632774" indent="0">
              <a:buNone/>
              <a:defRPr sz="1800" b="1"/>
            </a:lvl8pPr>
            <a:lvl9pPr marL="415174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3551" y="2403439"/>
            <a:ext cx="4710493" cy="43665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45" y="301746"/>
            <a:ext cx="3506043" cy="128417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6548" y="301746"/>
            <a:ext cx="5957497" cy="646823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845" y="1585920"/>
            <a:ext cx="3506043" cy="5184059"/>
          </a:xfrm>
        </p:spPr>
        <p:txBody>
          <a:bodyPr/>
          <a:lstStyle>
            <a:lvl1pPr marL="0" indent="0">
              <a:buNone/>
              <a:defRPr sz="1600"/>
            </a:lvl1pPr>
            <a:lvl2pPr marL="518968" indent="0">
              <a:buNone/>
              <a:defRPr sz="1400"/>
            </a:lvl2pPr>
            <a:lvl3pPr marL="1037935" indent="0">
              <a:buNone/>
              <a:defRPr sz="1100"/>
            </a:lvl3pPr>
            <a:lvl4pPr marL="1556903" indent="0">
              <a:buNone/>
              <a:defRPr sz="1000"/>
            </a:lvl4pPr>
            <a:lvl5pPr marL="2075871" indent="0">
              <a:buNone/>
              <a:defRPr sz="1000"/>
            </a:lvl5pPr>
            <a:lvl6pPr marL="2594839" indent="0">
              <a:buNone/>
              <a:defRPr sz="1000"/>
            </a:lvl6pPr>
            <a:lvl7pPr marL="3113806" indent="0">
              <a:buNone/>
              <a:defRPr sz="1000"/>
            </a:lvl7pPr>
            <a:lvl8pPr marL="3632774" indent="0">
              <a:buNone/>
              <a:defRPr sz="1000"/>
            </a:lvl8pPr>
            <a:lvl9pPr marL="41517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824" y="5305107"/>
            <a:ext cx="6394133" cy="62629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8824" y="677174"/>
            <a:ext cx="6394133" cy="4547235"/>
          </a:xfrm>
        </p:spPr>
        <p:txBody>
          <a:bodyPr/>
          <a:lstStyle>
            <a:lvl1pPr marL="0" indent="0">
              <a:buNone/>
              <a:defRPr sz="3600"/>
            </a:lvl1pPr>
            <a:lvl2pPr marL="518968" indent="0">
              <a:buNone/>
              <a:defRPr sz="3200"/>
            </a:lvl2pPr>
            <a:lvl3pPr marL="1037935" indent="0">
              <a:buNone/>
              <a:defRPr sz="2700"/>
            </a:lvl3pPr>
            <a:lvl4pPr marL="1556903" indent="0">
              <a:buNone/>
              <a:defRPr sz="2300"/>
            </a:lvl4pPr>
            <a:lvl5pPr marL="2075871" indent="0">
              <a:buNone/>
              <a:defRPr sz="2300"/>
            </a:lvl5pPr>
            <a:lvl6pPr marL="2594839" indent="0">
              <a:buNone/>
              <a:defRPr sz="2300"/>
            </a:lvl6pPr>
            <a:lvl7pPr marL="3113806" indent="0">
              <a:buNone/>
              <a:defRPr sz="2300"/>
            </a:lvl7pPr>
            <a:lvl8pPr marL="3632774" indent="0">
              <a:buNone/>
              <a:defRPr sz="2300"/>
            </a:lvl8pPr>
            <a:lvl9pPr marL="415174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8824" y="5931406"/>
            <a:ext cx="6394133" cy="889447"/>
          </a:xfrm>
        </p:spPr>
        <p:txBody>
          <a:bodyPr/>
          <a:lstStyle>
            <a:lvl1pPr marL="0" indent="0">
              <a:buNone/>
              <a:defRPr sz="1600"/>
            </a:lvl1pPr>
            <a:lvl2pPr marL="518968" indent="0">
              <a:buNone/>
              <a:defRPr sz="1400"/>
            </a:lvl2pPr>
            <a:lvl3pPr marL="1037935" indent="0">
              <a:buNone/>
              <a:defRPr sz="1100"/>
            </a:lvl3pPr>
            <a:lvl4pPr marL="1556903" indent="0">
              <a:buNone/>
              <a:defRPr sz="1000"/>
            </a:lvl4pPr>
            <a:lvl5pPr marL="2075871" indent="0">
              <a:buNone/>
              <a:defRPr sz="1000"/>
            </a:lvl5pPr>
            <a:lvl6pPr marL="2594839" indent="0">
              <a:buNone/>
              <a:defRPr sz="1000"/>
            </a:lvl6pPr>
            <a:lvl7pPr marL="3113806" indent="0">
              <a:buNone/>
              <a:defRPr sz="1000"/>
            </a:lvl7pPr>
            <a:lvl8pPr marL="3632774" indent="0">
              <a:buNone/>
              <a:defRPr sz="1000"/>
            </a:lvl8pPr>
            <a:lvl9pPr marL="41517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46" y="303501"/>
            <a:ext cx="9591199" cy="1263121"/>
          </a:xfrm>
          <a:prstGeom prst="rect">
            <a:avLst/>
          </a:prstGeom>
        </p:spPr>
        <p:txBody>
          <a:bodyPr vert="horz" lIns="103794" tIns="51897" rIns="103794" bIns="518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846" y="1768370"/>
            <a:ext cx="9591199" cy="5001608"/>
          </a:xfrm>
          <a:prstGeom prst="rect">
            <a:avLst/>
          </a:prstGeom>
        </p:spPr>
        <p:txBody>
          <a:bodyPr vert="horz" lIns="103794" tIns="51897" rIns="103794" bIns="518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2845" y="7024357"/>
            <a:ext cx="2486607" cy="403497"/>
          </a:xfrm>
          <a:prstGeom prst="rect">
            <a:avLst/>
          </a:prstGeom>
        </p:spPr>
        <p:txBody>
          <a:bodyPr vert="horz" lIns="103794" tIns="51897" rIns="103794" bIns="518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41105" y="7024357"/>
            <a:ext cx="3374681" cy="403497"/>
          </a:xfrm>
          <a:prstGeom prst="rect">
            <a:avLst/>
          </a:prstGeom>
        </p:spPr>
        <p:txBody>
          <a:bodyPr vert="horz" lIns="103794" tIns="51897" rIns="103794" bIns="518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37436" y="7024357"/>
            <a:ext cx="2486607" cy="403497"/>
          </a:xfrm>
          <a:prstGeom prst="rect">
            <a:avLst/>
          </a:prstGeom>
        </p:spPr>
        <p:txBody>
          <a:bodyPr vert="horz" lIns="103794" tIns="51897" rIns="103794" bIns="518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793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226" indent="-389226" algn="l" defTabSz="103793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323" indent="-324355" algn="l" defTabSz="103793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7419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387" indent="-259484" algn="l" defTabSz="103793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355" indent="-259484" algn="l" defTabSz="103793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4322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3290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2258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1226" indent="-259484" algn="l" defTabSz="10379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68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935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903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871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839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806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774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742" algn="l" defTabSz="10379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28233" r="16922" b="25165"/>
          <a:stretch/>
        </p:blipFill>
        <p:spPr bwMode="auto">
          <a:xfrm>
            <a:off x="274521" y="276446"/>
            <a:ext cx="3107491" cy="7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28233" r="16642" b="25165"/>
          <a:stretch/>
        </p:blipFill>
        <p:spPr bwMode="auto">
          <a:xfrm>
            <a:off x="3708911" y="322446"/>
            <a:ext cx="3162981" cy="697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9" name="Прямоугольник 48"/>
          <p:cNvSpPr/>
          <p:nvPr/>
        </p:nvSpPr>
        <p:spPr>
          <a:xfrm>
            <a:off x="304253" y="2628128"/>
            <a:ext cx="3048026" cy="4281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28233" r="16749" b="25165"/>
          <a:stretch/>
        </p:blipFill>
        <p:spPr bwMode="auto">
          <a:xfrm>
            <a:off x="7196943" y="288042"/>
            <a:ext cx="3206355" cy="7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5200-01-527\Desktop\Буклет\герб проз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45" y="-32540"/>
            <a:ext cx="1174906" cy="15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28681" y="492207"/>
            <a:ext cx="2076770" cy="520306"/>
          </a:xfrm>
          <a:prstGeom prst="rect">
            <a:avLst/>
          </a:prstGeom>
        </p:spPr>
        <p:txBody>
          <a:bodyPr wrap="square" lIns="103794" tIns="51897" rIns="103794" bIns="51897">
            <a:spAutoFit/>
          </a:bodyPr>
          <a:lstStyle/>
          <a:p>
            <a:pPr defTabSz="1183973">
              <a:spcBef>
                <a:spcPct val="0"/>
              </a:spcBef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DINCyr-Black" panose="02000503030000020004" pitchFamily="2" charset="-52"/>
                <a:cs typeface="Arial" pitchFamily="34" charset="0"/>
              </a:rPr>
              <a:t>УПРАВЛЕНИЕ ФЕДЕРАЛЬНОЙ НАЛОГОВОЙ СЛУЖБЫ</a:t>
            </a:r>
          </a:p>
          <a:p>
            <a:pPr defTabSz="1183973">
              <a:spcBef>
                <a:spcPct val="0"/>
              </a:spcBef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DINCyr-Black" panose="02000503030000020004" pitchFamily="2" charset="-52"/>
                <a:cs typeface="Arial" pitchFamily="34" charset="0"/>
              </a:rPr>
              <a:t>ПО НИЖЕГОРОДСКОЙ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943" y="6909408"/>
            <a:ext cx="649157" cy="351029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r>
              <a:rPr lang="ru-RU" sz="1600" b="1" dirty="0" smtClean="0">
                <a:solidFill>
                  <a:srgbClr val="0066B3"/>
                </a:solidFill>
                <a:latin typeface="Arial Narrow" panose="020B0506020202030204" pitchFamily="34" charset="0"/>
              </a:rPr>
              <a:t>20</a:t>
            </a:r>
            <a:r>
              <a:rPr lang="en-US" sz="1600" b="1" dirty="0" smtClean="0">
                <a:solidFill>
                  <a:srgbClr val="0066B3"/>
                </a:solidFill>
                <a:latin typeface="Arial Narrow" panose="020B0506020202030204" pitchFamily="34" charset="0"/>
              </a:rPr>
              <a:t>20</a:t>
            </a:r>
            <a:endParaRPr lang="ru-RU" sz="1600" b="1" dirty="0">
              <a:solidFill>
                <a:srgbClr val="0066B3"/>
              </a:solidFill>
              <a:latin typeface="Arial Narrow" panose="020B05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5" t="70070" r="21137" b="15970"/>
          <a:stretch/>
        </p:blipFill>
        <p:spPr bwMode="auto">
          <a:xfrm>
            <a:off x="10140632" y="5960052"/>
            <a:ext cx="262666" cy="13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74518" y="299943"/>
            <a:ext cx="3109149" cy="45241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</a:rPr>
              <a:t>Как рассчитать сумму налога к уплате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7537" y="788475"/>
            <a:ext cx="3174645" cy="1797579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indent="177800" algn="just"/>
            <a:r>
              <a:rPr lang="ru-RU" sz="1100" dirty="0" smtClean="0"/>
              <a:t>Самостоятельно </a:t>
            </a:r>
            <a:r>
              <a:rPr lang="ru-RU" sz="1100" dirty="0"/>
              <a:t>ничего считать не нужно. Применение налогового вычета, учет налоговых ставок в зависимости от плательщика, контроль над ограничением по сумме дохода и другие особенности расчета полностью автоматизированы.</a:t>
            </a:r>
          </a:p>
          <a:p>
            <a:pPr indent="177800" algn="just"/>
            <a:r>
              <a:rPr lang="ru-RU" sz="1100" dirty="0" smtClean="0"/>
              <a:t>От </a:t>
            </a:r>
            <a:r>
              <a:rPr lang="ru-RU" sz="1100" dirty="0"/>
              <a:t>налогоплательщика требуется только формирование чека по каждому поступлению от того вида деятельности, которых облагается налогом на профессиональный доход.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4519" y="6951804"/>
            <a:ext cx="3107493" cy="327287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96556" y="6951804"/>
            <a:ext cx="3165222" cy="327287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6174" y="6924543"/>
            <a:ext cx="3107493" cy="381807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anose="020B0506020202030204" pitchFamily="34" charset="0"/>
              </a:rPr>
              <a:t>8-800-222-2222</a:t>
            </a:r>
            <a:endParaRPr lang="ru-RU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6316" y="6885467"/>
            <a:ext cx="2351386" cy="412584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anose="020B0506020202030204" pitchFamily="34" charset="0"/>
              </a:rPr>
              <a:t>www.npd.nalog.ru</a:t>
            </a:r>
            <a:endParaRPr lang="ru-RU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5950" y="2294961"/>
            <a:ext cx="3288339" cy="1351303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66B3"/>
                </a:solidFill>
                <a:latin typeface="+mj-lt"/>
              </a:rPr>
              <a:t>Налог на профессиональный</a:t>
            </a:r>
            <a:endParaRPr lang="en-US" sz="2700" b="1" dirty="0" smtClean="0">
              <a:solidFill>
                <a:srgbClr val="0066B3"/>
              </a:solidFill>
              <a:latin typeface="+mj-lt"/>
            </a:endParaRPr>
          </a:p>
          <a:p>
            <a:pPr algn="ctr"/>
            <a:r>
              <a:rPr lang="ru-RU" sz="2700" b="1" dirty="0" smtClean="0">
                <a:solidFill>
                  <a:srgbClr val="0066B3"/>
                </a:solidFill>
                <a:latin typeface="+mj-lt"/>
              </a:rPr>
              <a:t>доход</a:t>
            </a:r>
            <a:endParaRPr lang="ru-RU" sz="2700" b="1" dirty="0">
              <a:solidFill>
                <a:srgbClr val="0066B3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67" y="4437434"/>
            <a:ext cx="3126926" cy="1250770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32304" r="81276" b="58941"/>
          <a:stretch/>
        </p:blipFill>
        <p:spPr bwMode="auto">
          <a:xfrm>
            <a:off x="431900" y="2681064"/>
            <a:ext cx="482340" cy="61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t="32866" r="59478" b="58859"/>
          <a:stretch/>
        </p:blipFill>
        <p:spPr bwMode="auto">
          <a:xfrm>
            <a:off x="1604076" y="2713202"/>
            <a:ext cx="493535" cy="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5" t="32304" r="37659" b="59250"/>
          <a:stretch/>
        </p:blipFill>
        <p:spPr bwMode="auto">
          <a:xfrm>
            <a:off x="2627700" y="2674508"/>
            <a:ext cx="517203" cy="61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53326" r="81426" b="39772"/>
          <a:stretch/>
        </p:blipFill>
        <p:spPr bwMode="auto">
          <a:xfrm>
            <a:off x="2599393" y="4429068"/>
            <a:ext cx="638175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53326" r="81426" b="39772"/>
          <a:stretch/>
        </p:blipFill>
        <p:spPr bwMode="auto">
          <a:xfrm>
            <a:off x="1489052" y="4429068"/>
            <a:ext cx="638175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53326" r="81426" b="39772"/>
          <a:stretch/>
        </p:blipFill>
        <p:spPr bwMode="auto">
          <a:xfrm>
            <a:off x="353983" y="4430284"/>
            <a:ext cx="638175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048" y="3461181"/>
            <a:ext cx="1035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Сформируйте</a:t>
            </a:r>
          </a:p>
          <a:p>
            <a:pPr algn="ctr"/>
            <a:r>
              <a:rPr lang="ru-RU" sz="1050" b="1" dirty="0" smtClean="0"/>
              <a:t> </a:t>
            </a:r>
            <a:r>
              <a:rPr lang="ru-RU" sz="1050" b="1" dirty="0"/>
              <a:t>чек </a:t>
            </a:r>
            <a:br>
              <a:rPr lang="ru-RU" sz="1050" b="1" dirty="0"/>
            </a:br>
            <a:r>
              <a:rPr lang="ru-RU" sz="1050" b="1" dirty="0"/>
              <a:t>по каждому поступлению </a:t>
            </a:r>
            <a:endParaRPr lang="ru-RU" sz="105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363477" y="3454238"/>
            <a:ext cx="1056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Укажите плательщика </a:t>
            </a:r>
            <a:br>
              <a:rPr lang="ru-RU" sz="1050" b="1" dirty="0"/>
            </a:br>
            <a:r>
              <a:rPr lang="ru-RU" sz="1050" b="1" dirty="0"/>
              <a:t>и сумму дохода</a:t>
            </a:r>
            <a:endParaRPr lang="ru-RU" sz="105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05686" y="3451099"/>
            <a:ext cx="104579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Отправьте чек покупателю </a:t>
            </a:r>
          </a:p>
          <a:p>
            <a:pPr algn="ctr"/>
            <a:r>
              <a:rPr lang="ru-RU" sz="1050" b="1" dirty="0"/>
              <a:t>или распечатайте на бумаге</a:t>
            </a:r>
            <a:endParaRPr lang="ru-RU" sz="10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144" y="5142876"/>
            <a:ext cx="12678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в течение </a:t>
            </a:r>
          </a:p>
          <a:p>
            <a:pPr algn="ctr"/>
            <a:r>
              <a:rPr lang="ru-RU" sz="1050" b="1" dirty="0"/>
              <a:t>месяца</a:t>
            </a:r>
            <a:endParaRPr lang="ru-RU" sz="105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52182" y="5138271"/>
            <a:ext cx="126785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до 12-го числа </a:t>
            </a:r>
          </a:p>
          <a:p>
            <a:pPr algn="ctr"/>
            <a:r>
              <a:rPr lang="ru-RU" sz="1050" b="1" dirty="0"/>
              <a:t>следующего месяца</a:t>
            </a:r>
            <a:endParaRPr lang="ru-RU" sz="105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231124" y="5140955"/>
            <a:ext cx="126785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до 25-го числа </a:t>
            </a:r>
          </a:p>
          <a:p>
            <a:pPr algn="ctr"/>
            <a:r>
              <a:rPr lang="ru-RU" sz="1050" b="1" dirty="0"/>
              <a:t>следующего месяца</a:t>
            </a:r>
            <a:endParaRPr lang="ru-RU" sz="105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33713" y="5838079"/>
            <a:ext cx="1060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70C0"/>
                </a:solidFill>
              </a:rPr>
              <a:t>Получайте информацию о начислениях налога онлайн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06959" y="5838079"/>
            <a:ext cx="111522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70C0"/>
                </a:solidFill>
              </a:rPr>
              <a:t>Узнайте сумму налога к уплате в приложении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377273" y="5838079"/>
            <a:ext cx="1076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70C0"/>
                </a:solidFill>
              </a:rPr>
              <a:t>Получайте информацию о начислениях налога онлайн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55949" y="1527140"/>
            <a:ext cx="3288339" cy="320251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B3"/>
                </a:solidFill>
                <a:latin typeface="+mj-lt"/>
              </a:rPr>
              <a:t>Специальный налоговый режим</a:t>
            </a:r>
            <a:endParaRPr lang="ru-RU" sz="1400" b="1" dirty="0">
              <a:solidFill>
                <a:srgbClr val="0066B3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96557" y="339350"/>
            <a:ext cx="3153388" cy="549821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96557" y="361801"/>
            <a:ext cx="3165222" cy="504917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</a:rPr>
              <a:t>Как стать плательщиком налога на профессиональный доход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48519" y="852307"/>
            <a:ext cx="3083764" cy="4498318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indent="88900" algn="just"/>
            <a:r>
              <a:rPr lang="ru-RU" sz="1100" dirty="0">
                <a:latin typeface="+mj-lt"/>
              </a:rPr>
              <a:t>Чтобы 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  <a:p>
            <a:pPr indent="88900" algn="just"/>
            <a:r>
              <a:rPr lang="ru-RU" sz="1100" dirty="0" smtClean="0">
                <a:latin typeface="+mj-lt"/>
              </a:rPr>
              <a:t>Способы </a:t>
            </a:r>
            <a:r>
              <a:rPr lang="ru-RU" sz="1100" dirty="0">
                <a:latin typeface="+mj-lt"/>
              </a:rPr>
              <a:t>регистрации:</a:t>
            </a:r>
          </a:p>
          <a:p>
            <a:pPr indent="302731" algn="just"/>
            <a:r>
              <a:rPr lang="ru-RU" sz="1100" dirty="0">
                <a:latin typeface="+mj-lt"/>
              </a:rPr>
              <a:t>1.Бесплатное мобильное приложение «Мой налог</a:t>
            </a:r>
            <a:r>
              <a:rPr lang="ru-RU" sz="1100" dirty="0" smtClean="0">
                <a:latin typeface="+mj-lt"/>
              </a:rPr>
              <a:t>».</a:t>
            </a:r>
            <a:endParaRPr lang="ru-RU" sz="1100" dirty="0">
              <a:latin typeface="+mj-lt"/>
            </a:endParaRPr>
          </a:p>
          <a:p>
            <a:pPr indent="302731" algn="just"/>
            <a:r>
              <a:rPr lang="ru-RU" sz="1100" dirty="0">
                <a:latin typeface="+mj-lt"/>
              </a:rPr>
              <a:t>2.Кабинет налогоплательщика «Налога на профессиональный доход» на сайте ФНС </a:t>
            </a:r>
            <a:r>
              <a:rPr lang="ru-RU" sz="1100" dirty="0" smtClean="0">
                <a:latin typeface="+mj-lt"/>
              </a:rPr>
              <a:t>России.</a:t>
            </a:r>
            <a:endParaRPr lang="ru-RU" sz="1100" dirty="0">
              <a:latin typeface="+mj-lt"/>
            </a:endParaRPr>
          </a:p>
          <a:p>
            <a:pPr indent="302731" algn="just"/>
            <a:r>
              <a:rPr lang="ru-RU" sz="1100" dirty="0">
                <a:latin typeface="+mj-lt"/>
              </a:rPr>
              <a:t>3.Уполномоченные </a:t>
            </a:r>
            <a:r>
              <a:rPr lang="ru-RU" sz="1100" dirty="0" smtClean="0">
                <a:latin typeface="+mj-lt"/>
              </a:rPr>
              <a:t>банки.</a:t>
            </a:r>
          </a:p>
          <a:p>
            <a:pPr indent="302731" algn="just"/>
            <a:r>
              <a:rPr lang="ru-RU" sz="1100" dirty="0">
                <a:latin typeface="+mj-lt"/>
              </a:rPr>
              <a:t>4. С помощью учетной записи Единого портала государственных и муниципальных </a:t>
            </a:r>
            <a:r>
              <a:rPr lang="ru-RU" sz="1100" dirty="0" smtClean="0">
                <a:latin typeface="+mj-lt"/>
              </a:rPr>
              <a:t>услуг.</a:t>
            </a:r>
          </a:p>
          <a:p>
            <a:pPr indent="302731" algn="just"/>
            <a:endParaRPr lang="ru-RU" sz="800" dirty="0" smtClean="0">
              <a:latin typeface="+mj-lt"/>
            </a:endParaRPr>
          </a:p>
          <a:p>
            <a:pPr indent="88900" algn="just"/>
            <a:r>
              <a:rPr lang="ru-RU" sz="1100" dirty="0" smtClean="0">
                <a:latin typeface="+mj-lt"/>
              </a:rPr>
              <a:t>Регистрация </a:t>
            </a:r>
            <a:r>
              <a:rPr lang="ru-RU" sz="1100" dirty="0">
                <a:latin typeface="+mj-lt"/>
              </a:rPr>
              <a:t>занимает несколько минут. Заполнять заявление на бумаге не нужно. 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 </a:t>
            </a:r>
            <a:endParaRPr lang="ru-RU" sz="1100" dirty="0" smtClean="0">
              <a:latin typeface="+mj-lt"/>
            </a:endParaRPr>
          </a:p>
          <a:p>
            <a:pPr algn="just"/>
            <a:r>
              <a:rPr lang="ru-RU" sz="1100" dirty="0">
                <a:latin typeface="+mj-lt"/>
              </a:rPr>
              <a:t>Регистрация очень простая. Вместо подписи заявления нужно просто моргнуть в камеру.</a:t>
            </a:r>
          </a:p>
          <a:p>
            <a:pPr algn="just"/>
            <a:r>
              <a:rPr lang="ru-RU" sz="1100" dirty="0" smtClean="0">
                <a:latin typeface="+mj-lt"/>
              </a:rPr>
              <a:t>Приложение </a:t>
            </a:r>
            <a:r>
              <a:rPr lang="ru-RU" sz="1100" dirty="0">
                <a:latin typeface="+mj-lt"/>
              </a:rPr>
              <a:t>уже доступно для скачивания.</a:t>
            </a:r>
          </a:p>
          <a:p>
            <a:pPr indent="302731" algn="just"/>
            <a:endParaRPr lang="ru-RU" sz="1050" dirty="0">
              <a:latin typeface="+mj-lt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84" y="5142876"/>
            <a:ext cx="790188" cy="171102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83" y="5144051"/>
            <a:ext cx="792628" cy="17163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09" y="5136855"/>
            <a:ext cx="792969" cy="1717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73" y="409006"/>
            <a:ext cx="665249" cy="6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28233" r="17005" b="25165"/>
          <a:stretch/>
        </p:blipFill>
        <p:spPr bwMode="auto">
          <a:xfrm>
            <a:off x="3833677" y="316990"/>
            <a:ext cx="3091013" cy="7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3" name="Прямоугольник 52"/>
          <p:cNvSpPr/>
          <p:nvPr/>
        </p:nvSpPr>
        <p:spPr>
          <a:xfrm>
            <a:off x="3888284" y="772347"/>
            <a:ext cx="2964208" cy="21693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28233" r="16868" b="25165"/>
          <a:stretch/>
        </p:blipFill>
        <p:spPr bwMode="auto">
          <a:xfrm>
            <a:off x="7222341" y="297676"/>
            <a:ext cx="3244069" cy="7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1" t="28233" r="16578" b="25165"/>
          <a:stretch/>
        </p:blipFill>
        <p:spPr bwMode="auto">
          <a:xfrm>
            <a:off x="232555" y="288041"/>
            <a:ext cx="3175532" cy="7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519" y="328029"/>
            <a:ext cx="3171567" cy="432841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6315" y="306882"/>
            <a:ext cx="4032448" cy="504917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Что </a:t>
            </a:r>
            <a:r>
              <a:rPr 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такое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«налог на </a:t>
            </a:r>
            <a:r>
              <a:rPr lang="ru-RU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профессиональный доход</a:t>
            </a:r>
            <a:r>
              <a:rPr lang="ru-RU" sz="1300" b="1" dirty="0">
                <a:solidFill>
                  <a:schemeClr val="bg1"/>
                </a:solidFill>
                <a:latin typeface="Calibri" panose="020F0502020204030204" pitchFamily="34" charset="0"/>
              </a:rPr>
              <a:t>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26650" y="2954725"/>
            <a:ext cx="3087303" cy="31637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</a:rPr>
              <a:t>Кому подходит этот налоговый режим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22340" y="307324"/>
            <a:ext cx="3244069" cy="385694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</a:rPr>
              <a:t>Какие платежи заменяет налог на профессиональный доход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33678" y="6959764"/>
            <a:ext cx="3087302" cy="340557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519" y="758563"/>
            <a:ext cx="3126780" cy="1559052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indent="88900" algn="just"/>
            <a:r>
              <a:rPr lang="ru-RU" sz="1050" dirty="0" smtClean="0"/>
              <a:t>Налог </a:t>
            </a:r>
            <a:r>
              <a:rPr lang="ru-RU" sz="1050" dirty="0"/>
              <a:t>на профессиональный доход — это новый специальный налоговый </a:t>
            </a:r>
            <a:r>
              <a:rPr lang="ru-RU" sz="1050" dirty="0" smtClean="0"/>
              <a:t>режим, </a:t>
            </a:r>
            <a:r>
              <a:rPr lang="ru-RU" sz="1050" dirty="0"/>
              <a:t>который можно применять с 2019 </a:t>
            </a:r>
            <a:r>
              <a:rPr lang="ru-RU" sz="1050" dirty="0" smtClean="0"/>
              <a:t>года. </a:t>
            </a:r>
            <a:r>
              <a:rPr lang="ru-RU" sz="1050" dirty="0"/>
              <a:t>Действовать этот режим будет в течение 10 лет. Пока он вводится в </a:t>
            </a:r>
            <a:r>
              <a:rPr lang="en-US" sz="1050" dirty="0" smtClean="0"/>
              <a:t>23</a:t>
            </a:r>
            <a:r>
              <a:rPr lang="ru-RU" sz="1050" dirty="0" smtClean="0"/>
              <a:t> </a:t>
            </a:r>
            <a:r>
              <a:rPr lang="ru-RU" sz="1050" dirty="0"/>
              <a:t>регионах </a:t>
            </a:r>
            <a:r>
              <a:rPr lang="ru-RU" sz="1050" dirty="0" smtClean="0"/>
              <a:t>России.</a:t>
            </a:r>
            <a:endParaRPr lang="en-US" sz="1050" dirty="0" smtClean="0"/>
          </a:p>
          <a:p>
            <a:pPr indent="88900" algn="just"/>
            <a:r>
              <a:rPr lang="ru-RU" sz="1050" dirty="0" smtClean="0"/>
              <a:t>Налог </a:t>
            </a:r>
            <a:r>
              <a:rPr lang="ru-RU" sz="1050" dirty="0"/>
              <a:t>на профессиональный доход — это не дополнительный налог, а новый специальный налоговый режим. На него можно перейти добровольно.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6356" y="6918514"/>
            <a:ext cx="1829672" cy="381807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 Narrow" panose="020B0506020202030204" pitchFamily="34" charset="0"/>
              </a:rPr>
              <a:t>8-800-222-2222</a:t>
            </a:r>
            <a:endParaRPr lang="ru-RU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96943" y="6959764"/>
            <a:ext cx="3251921" cy="340557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506020202030204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 Narrow" panose="020B0506020202030204" pitchFamily="34" charset="0"/>
              </a:rPr>
              <a:t>www.npd.nalog.ru</a:t>
            </a:r>
            <a:endParaRPr lang="ru-RU" b="1" dirty="0">
              <a:solidFill>
                <a:srgbClr val="0066B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2341" y="5105727"/>
            <a:ext cx="3244069" cy="28744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</a:rPr>
              <a:t>Ограничение по сумме дохода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8725" y="3221268"/>
            <a:ext cx="3154444" cy="3682710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050" dirty="0"/>
              <a:t>Новый </a:t>
            </a:r>
            <a:r>
              <a:rPr lang="ru-RU" sz="1050" dirty="0" err="1"/>
              <a:t>спецрежим</a:t>
            </a:r>
            <a:r>
              <a:rPr lang="ru-RU" sz="1050" dirty="0"/>
              <a:t> могут применять физлица и </a:t>
            </a:r>
            <a:r>
              <a:rPr lang="ru-RU" sz="1050" dirty="0" smtClean="0"/>
              <a:t>индивидуальные</a:t>
            </a:r>
            <a:r>
              <a:rPr lang="ru-RU" sz="1050" dirty="0"/>
              <a:t> </a:t>
            </a:r>
            <a:r>
              <a:rPr lang="ru-RU" sz="1050" dirty="0" smtClean="0"/>
              <a:t>предприниматели </a:t>
            </a:r>
            <a:r>
              <a:rPr lang="ru-RU" sz="1050" dirty="0"/>
              <a:t>(</a:t>
            </a:r>
            <a:r>
              <a:rPr lang="ru-RU" sz="1050" dirty="0" err="1"/>
              <a:t>самозанятые</a:t>
            </a:r>
            <a:r>
              <a:rPr lang="ru-RU" sz="1050" dirty="0"/>
              <a:t>), у которых одновременно соблюдаются следующие </a:t>
            </a:r>
            <a:r>
              <a:rPr lang="ru-RU" sz="1050" dirty="0" smtClean="0"/>
              <a:t>условия</a:t>
            </a:r>
            <a:r>
              <a:rPr lang="ru-RU" sz="1050" dirty="0"/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/>
              <a:t>Они </a:t>
            </a:r>
            <a:r>
              <a:rPr lang="ru-RU" sz="1050" dirty="0"/>
              <a:t>получают доход от самостоятельного ведения деятельности или использования имущества.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/>
              <a:t>Ведут </a:t>
            </a:r>
            <a:r>
              <a:rPr lang="ru-RU" sz="1050" dirty="0"/>
              <a:t>деятельность в регионе проведения </a:t>
            </a:r>
            <a:r>
              <a:rPr lang="ru-RU" sz="1050" dirty="0" smtClean="0"/>
              <a:t>эксперимента.</a:t>
            </a:r>
            <a:endParaRPr lang="ru-RU" sz="105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/>
              <a:t>При </a:t>
            </a:r>
            <a:r>
              <a:rPr lang="ru-RU" sz="1050" dirty="0"/>
              <a:t>ведении этой деятельности не имеют работодателя, с которым заключен трудовой договор.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/>
              <a:t>Не </a:t>
            </a:r>
            <a:r>
              <a:rPr lang="ru-RU" sz="1050" dirty="0"/>
              <a:t>привлекают для этой деятельности наемных работников по трудовым договорам.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 smtClean="0"/>
              <a:t>Вид </a:t>
            </a:r>
            <a:r>
              <a:rPr lang="ru-RU" sz="1050" dirty="0"/>
              <a:t>деятельности, условия ее осуществления или сумма дохода не попадают в перечень исключений, указанных в статьях 4 и 6 Федерального закона от 27.11.2018 № </a:t>
            </a:r>
            <a:r>
              <a:rPr lang="ru-RU" sz="1050" dirty="0" smtClean="0"/>
              <a:t>422-ФЗ</a:t>
            </a:r>
            <a:r>
              <a:rPr lang="ru-RU" sz="1050" dirty="0"/>
              <a:t>.</a:t>
            </a:r>
            <a:endParaRPr lang="ru-RU" sz="105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50" dirty="0"/>
              <a:t>Лица, применяющие специальный налоговый режим "Налог на профессиональный доход" не вправе применять иные специальные налоговые </a:t>
            </a:r>
            <a:r>
              <a:rPr lang="ru-RU" sz="1050" dirty="0" smtClean="0"/>
              <a:t>режимы (ЕНВД, УСН, патент).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6943" y="5375634"/>
            <a:ext cx="3253762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    </a:t>
            </a:r>
            <a:r>
              <a:rPr lang="ru-RU" sz="1050" dirty="0" smtClean="0"/>
              <a:t>Налог </a:t>
            </a:r>
            <a:r>
              <a:rPr lang="ru-RU" sz="1050" dirty="0"/>
              <a:t>на профессиональный доход можно платить, только пока сумма дохода нарастающим итогом в течение года не </a:t>
            </a:r>
            <a:r>
              <a:rPr lang="ru-RU" sz="1050" dirty="0" smtClean="0"/>
              <a:t>превысит</a:t>
            </a:r>
            <a:r>
              <a:rPr lang="en-US" sz="1050" dirty="0" smtClean="0"/>
              <a:t> </a:t>
            </a:r>
            <a:r>
              <a:rPr lang="ru-RU" sz="1050" dirty="0" smtClean="0">
                <a:solidFill>
                  <a:srgbClr val="0070C0"/>
                </a:solidFill>
              </a:rPr>
              <a:t>2,4 </a:t>
            </a:r>
            <a:r>
              <a:rPr lang="ru-RU" sz="1050" dirty="0">
                <a:solidFill>
                  <a:srgbClr val="0070C0"/>
                </a:solidFill>
              </a:rPr>
              <a:t>млн рублей</a:t>
            </a:r>
            <a:r>
              <a:rPr lang="ru-RU" sz="1050" dirty="0"/>
              <a:t>.</a:t>
            </a:r>
          </a:p>
          <a:p>
            <a:pPr algn="just"/>
            <a:r>
              <a:rPr lang="en-US" sz="1050" dirty="0" smtClean="0"/>
              <a:t>     </a:t>
            </a:r>
            <a:r>
              <a:rPr lang="ru-RU" sz="1050" dirty="0" smtClean="0"/>
              <a:t>Ограничения </a:t>
            </a:r>
            <a:r>
              <a:rPr lang="ru-RU" sz="1050" dirty="0"/>
              <a:t>по сумме месячного дохода нет. Сумма дохода контролируется в приложении «Мой налог». После того, как доход превысит указанный лимит, налогоплательщик должен будет платить налоги, предусмотренные другими системами налогообложения.</a:t>
            </a:r>
          </a:p>
          <a:p>
            <a:pPr algn="just"/>
            <a:r>
              <a:rPr lang="en-US" sz="1050" dirty="0" smtClean="0"/>
              <a:t>     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22341" y="710069"/>
            <a:ext cx="3218671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/>
              <a:t>   Особенности </a:t>
            </a:r>
            <a:r>
              <a:rPr lang="ru-RU" sz="1050" dirty="0"/>
              <a:t>применения специального налогового режима:</a:t>
            </a:r>
          </a:p>
          <a:p>
            <a:pPr algn="just">
              <a:buFont typeface="+mj-lt"/>
              <a:buAutoNum type="arabicPeriod"/>
            </a:pPr>
            <a:r>
              <a:rPr lang="ru-RU" sz="1050" dirty="0" smtClean="0"/>
              <a:t> Физические </a:t>
            </a:r>
            <a:r>
              <a:rPr lang="ru-RU" sz="1050" dirty="0"/>
              <a:t>лица не уплачивают налог на доходы физических лиц с тех доходов, которые облагаются налогом на профессиональный доход.</a:t>
            </a:r>
          </a:p>
          <a:p>
            <a:pPr algn="just">
              <a:buFont typeface="+mj-lt"/>
              <a:buAutoNum type="arabicPeriod"/>
            </a:pPr>
            <a:r>
              <a:rPr lang="ru-RU" sz="1050" dirty="0" smtClean="0"/>
              <a:t> Индивидуальные </a:t>
            </a:r>
            <a:r>
              <a:rPr lang="ru-RU" sz="1050" dirty="0"/>
              <a:t>предприниматели не уплачивают:</a:t>
            </a:r>
          </a:p>
          <a:p>
            <a:pPr marL="180975" lvl="1" indent="-180975" algn="just">
              <a:buFont typeface="Arial"/>
              <a:buChar char="•"/>
            </a:pPr>
            <a:r>
              <a:rPr lang="ru-RU" sz="1050" dirty="0"/>
              <a:t>налог на доходы физических лиц с тех доходов, которые облагаются налогом на профессиональный доход;</a:t>
            </a:r>
          </a:p>
          <a:p>
            <a:pPr marL="180975" lvl="1" indent="-180975" algn="just">
              <a:buFont typeface="Arial"/>
              <a:buChar char="•"/>
            </a:pPr>
            <a:r>
              <a:rPr lang="ru-RU" sz="1050" dirty="0"/>
              <a:t>налог на добавленную стоимость, за исключением НДС при ввозе товаров на территорию России;</a:t>
            </a:r>
          </a:p>
          <a:p>
            <a:pPr marL="180975" lvl="1" indent="-180975" algn="just">
              <a:buFont typeface="Arial"/>
              <a:buChar char="•"/>
            </a:pPr>
            <a:r>
              <a:rPr lang="ru-RU" sz="1050" dirty="0"/>
              <a:t>фиксированные страховые взносы.</a:t>
            </a:r>
          </a:p>
          <a:p>
            <a:pPr algn="just"/>
            <a:r>
              <a:rPr lang="ru-RU" sz="1050" dirty="0" smtClean="0"/>
              <a:t>    Индивидуальные </a:t>
            </a:r>
            <a:r>
              <a:rPr lang="ru-RU" sz="1050" dirty="0"/>
              <a:t>предприниматели, которые зарегистрировались в качестве плательщиков налога на профессиональный доход, не уплачивают фиксированные страховые взносы. На других специальных налоговых режимах страховые взносы нужно платить даже при отсутствии дохода.</a:t>
            </a:r>
          </a:p>
          <a:p>
            <a:pPr algn="just"/>
            <a:r>
              <a:rPr lang="ru-RU" sz="1050" dirty="0" smtClean="0"/>
              <a:t>     При </a:t>
            </a:r>
            <a:r>
              <a:rPr lang="ru-RU" sz="1050" dirty="0"/>
              <a:t>отсутствии дохода в течение налогового периода нет никаких обязательных, минимальных или фиксированных платежей. При этом плательщики налога на профессиональный доход являются участниками системы обязательного медицинского страхования и могут получать бесплатную медицинскую помощь.</a:t>
            </a:r>
            <a:endParaRPr lang="ru-RU" sz="1050" dirty="0">
              <a:effectLst/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279323" y="2593395"/>
            <a:ext cx="3085957" cy="4281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0904" r="81196" b="69354"/>
          <a:stretch/>
        </p:blipFill>
        <p:spPr bwMode="auto">
          <a:xfrm>
            <a:off x="484427" y="2713475"/>
            <a:ext cx="443495" cy="4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8" t="20970" r="58408" b="69718"/>
          <a:stretch/>
        </p:blipFill>
        <p:spPr bwMode="auto">
          <a:xfrm>
            <a:off x="1590602" y="2713475"/>
            <a:ext cx="458717" cy="44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9" t="21024" r="35410" b="68968"/>
          <a:stretch/>
        </p:blipFill>
        <p:spPr bwMode="auto">
          <a:xfrm>
            <a:off x="2581445" y="2705072"/>
            <a:ext cx="482782" cy="4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335" y="3251556"/>
            <a:ext cx="11521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Нет </a:t>
            </a:r>
            <a:r>
              <a:rPr lang="ru-RU" sz="900" b="1" dirty="0" smtClean="0"/>
              <a:t>отчетов</a:t>
            </a:r>
            <a:r>
              <a:rPr lang="en-US" sz="900" b="1" dirty="0" smtClean="0"/>
              <a:t> </a:t>
            </a:r>
            <a:r>
              <a:rPr lang="ru-RU" sz="900" b="1" dirty="0" smtClean="0"/>
              <a:t>и деклараций</a:t>
            </a:r>
            <a:endParaRPr lang="en-US" sz="900" b="1" dirty="0" smtClean="0"/>
          </a:p>
          <a:p>
            <a:pPr algn="ctr"/>
            <a:endParaRPr lang="en-US" sz="1000" b="1" dirty="0"/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Декларацию </a:t>
            </a:r>
            <a:r>
              <a:rPr lang="ru-RU" sz="900" dirty="0">
                <a:solidFill>
                  <a:srgbClr val="0070C0"/>
                </a:solidFill>
              </a:rPr>
              <a:t>представлять не нужно. Учет доходов ведется автоматически в мобильном </a:t>
            </a:r>
            <a:r>
              <a:rPr lang="ru-RU" sz="900" dirty="0" smtClean="0">
                <a:solidFill>
                  <a:srgbClr val="0070C0"/>
                </a:solidFill>
              </a:rPr>
              <a:t>приложении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2396" y="3256066"/>
            <a:ext cx="1296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Чек формируется </a:t>
            </a:r>
          </a:p>
          <a:p>
            <a:pPr algn="ctr"/>
            <a:r>
              <a:rPr lang="ru-RU" sz="900" b="1" dirty="0"/>
              <a:t>в </a:t>
            </a:r>
            <a:r>
              <a:rPr lang="ru-RU" sz="900" b="1" dirty="0" smtClean="0"/>
              <a:t>приложении</a:t>
            </a:r>
            <a:endParaRPr lang="en-US" sz="900" b="1" dirty="0" smtClean="0"/>
          </a:p>
          <a:p>
            <a:pPr algn="ctr"/>
            <a:endParaRPr lang="en-US" sz="1000" dirty="0" smtClean="0"/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Не </a:t>
            </a:r>
            <a:r>
              <a:rPr lang="ru-RU" sz="900" dirty="0">
                <a:solidFill>
                  <a:srgbClr val="0070C0"/>
                </a:solidFill>
              </a:rPr>
              <a:t>надо покупать </a:t>
            </a:r>
            <a:endParaRPr lang="ru-RU" sz="900" dirty="0" smtClean="0">
              <a:solidFill>
                <a:srgbClr val="0070C0"/>
              </a:solidFill>
            </a:endParaRPr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ККТ</a:t>
            </a:r>
            <a:r>
              <a:rPr lang="ru-RU" sz="900" dirty="0">
                <a:solidFill>
                  <a:srgbClr val="0070C0"/>
                </a:solidFill>
              </a:rPr>
              <a:t>. Чек можно сформировать в мобильном приложении </a:t>
            </a:r>
            <a:endParaRPr lang="en-US" sz="900" dirty="0" smtClean="0">
              <a:solidFill>
                <a:srgbClr val="0070C0"/>
              </a:solidFill>
            </a:endParaRPr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«</a:t>
            </a:r>
            <a:r>
              <a:rPr lang="ru-RU" sz="900" dirty="0">
                <a:solidFill>
                  <a:srgbClr val="0070C0"/>
                </a:solidFill>
              </a:rPr>
              <a:t>Мой налог</a:t>
            </a:r>
            <a:r>
              <a:rPr lang="ru-RU" sz="900" dirty="0" smtClean="0">
                <a:solidFill>
                  <a:srgbClr val="0070C0"/>
                </a:solidFill>
              </a:rPr>
              <a:t>»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17730" y="3277402"/>
            <a:ext cx="124848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Можно не платить </a:t>
            </a:r>
          </a:p>
          <a:p>
            <a:pPr algn="ctr"/>
            <a:r>
              <a:rPr lang="ru-RU" sz="900" b="1" dirty="0"/>
              <a:t>страховые </a:t>
            </a:r>
            <a:r>
              <a:rPr lang="ru-RU" sz="900" b="1" dirty="0" smtClean="0"/>
              <a:t>взносы</a:t>
            </a:r>
            <a:endParaRPr lang="en-US" sz="900" b="1" dirty="0" smtClean="0"/>
          </a:p>
          <a:p>
            <a:pPr algn="ctr"/>
            <a:endParaRPr lang="en-US" sz="1000" dirty="0" smtClean="0"/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Нет </a:t>
            </a:r>
            <a:r>
              <a:rPr lang="ru-RU" sz="900" dirty="0">
                <a:solidFill>
                  <a:srgbClr val="0070C0"/>
                </a:solidFill>
              </a:rPr>
              <a:t>обязанности уплачивать фиксированные взносы на пенсионное и медицинское </a:t>
            </a:r>
            <a:r>
              <a:rPr lang="ru-RU" sz="900" dirty="0" smtClean="0">
                <a:solidFill>
                  <a:srgbClr val="0070C0"/>
                </a:solidFill>
              </a:rPr>
              <a:t>страхование</a:t>
            </a:r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30722" r="81013" b="59241"/>
          <a:stretch/>
        </p:blipFill>
        <p:spPr bwMode="auto">
          <a:xfrm>
            <a:off x="484427" y="4799350"/>
            <a:ext cx="495575" cy="48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t="30716" r="58370" b="59352"/>
          <a:stretch/>
        </p:blipFill>
        <p:spPr bwMode="auto">
          <a:xfrm>
            <a:off x="1547627" y="4800896"/>
            <a:ext cx="474163" cy="48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3" t="30667" r="35396" b="59402"/>
          <a:stretch/>
        </p:blipFill>
        <p:spPr bwMode="auto">
          <a:xfrm>
            <a:off x="2581445" y="4800896"/>
            <a:ext cx="494934" cy="50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1862" y="5301151"/>
            <a:ext cx="10909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Легальная работа </a:t>
            </a:r>
          </a:p>
          <a:p>
            <a:pPr algn="ctr"/>
            <a:r>
              <a:rPr lang="ru-RU" sz="900" b="1" dirty="0"/>
              <a:t>без статуса </a:t>
            </a:r>
            <a:r>
              <a:rPr lang="ru-RU" sz="900" b="1" dirty="0" smtClean="0"/>
              <a:t>ИП</a:t>
            </a:r>
            <a:endParaRPr lang="en-US" sz="900" b="1" dirty="0" smtClean="0"/>
          </a:p>
          <a:p>
            <a:pPr algn="ctr"/>
            <a:endParaRPr lang="en-US" sz="1000" b="1" dirty="0"/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Можно работать без регистрации </a:t>
            </a:r>
            <a:endParaRPr lang="en-US" sz="900" dirty="0" smtClean="0">
              <a:solidFill>
                <a:srgbClr val="0070C0"/>
              </a:solidFill>
            </a:endParaRPr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в </a:t>
            </a:r>
            <a:r>
              <a:rPr lang="ru-RU" sz="900" dirty="0">
                <a:solidFill>
                  <a:srgbClr val="0070C0"/>
                </a:solidFill>
              </a:rPr>
              <a:t>качестве ИП. Доход подтверждается справкой из </a:t>
            </a:r>
            <a:r>
              <a:rPr lang="ru-RU" sz="900" dirty="0" smtClean="0">
                <a:solidFill>
                  <a:srgbClr val="0070C0"/>
                </a:solidFill>
              </a:rPr>
              <a:t>приложения 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1267" y="5319050"/>
            <a:ext cx="1300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Предоставляется </a:t>
            </a:r>
          </a:p>
          <a:p>
            <a:pPr algn="ctr"/>
            <a:r>
              <a:rPr lang="ru-RU" sz="900" b="1" dirty="0"/>
              <a:t>налоговый вычет </a:t>
            </a:r>
            <a:endParaRPr lang="en-US" sz="900" b="1" dirty="0" smtClean="0"/>
          </a:p>
          <a:p>
            <a:pPr algn="ctr"/>
            <a:endParaRPr lang="en-US" sz="1000" b="1" dirty="0"/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Сумма вычета </a:t>
            </a:r>
            <a:r>
              <a:rPr lang="en-US" sz="900" dirty="0" smtClean="0">
                <a:solidFill>
                  <a:srgbClr val="0070C0"/>
                </a:solidFill>
              </a:rPr>
              <a:t>– </a:t>
            </a:r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10 </a:t>
            </a:r>
            <a:r>
              <a:rPr lang="ru-RU" sz="900" dirty="0">
                <a:solidFill>
                  <a:srgbClr val="0070C0"/>
                </a:solidFill>
              </a:rPr>
              <a:t>000 </a:t>
            </a:r>
            <a:r>
              <a:rPr lang="ru-RU" sz="900" dirty="0" smtClean="0">
                <a:solidFill>
                  <a:srgbClr val="0070C0"/>
                </a:solidFill>
              </a:rPr>
              <a:t>рублей.</a:t>
            </a:r>
            <a:r>
              <a:rPr lang="en-US" sz="900" dirty="0">
                <a:solidFill>
                  <a:srgbClr val="0070C0"/>
                </a:solidFill>
              </a:rPr>
              <a:t> </a:t>
            </a:r>
            <a:endParaRPr lang="ru-RU" sz="900" dirty="0" smtClean="0">
              <a:solidFill>
                <a:srgbClr val="0070C0"/>
              </a:solidFill>
            </a:endParaRPr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Ставка </a:t>
            </a:r>
            <a:r>
              <a:rPr lang="ru-RU" sz="900" dirty="0">
                <a:solidFill>
                  <a:srgbClr val="0070C0"/>
                </a:solidFill>
              </a:rPr>
              <a:t>4% уменьшается до 3%,</a:t>
            </a:r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ставка 6% уменьшается до 4%.</a:t>
            </a:r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Расчет </a:t>
            </a:r>
            <a:r>
              <a:rPr lang="ru-RU" sz="900" dirty="0" smtClean="0">
                <a:solidFill>
                  <a:srgbClr val="0070C0"/>
                </a:solidFill>
              </a:rPr>
              <a:t>автоматический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5854" y="5313646"/>
            <a:ext cx="113223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Не нужно считать </a:t>
            </a:r>
          </a:p>
          <a:p>
            <a:pPr algn="ctr"/>
            <a:r>
              <a:rPr lang="ru-RU" sz="900" b="1" dirty="0"/>
              <a:t>налог к уплате </a:t>
            </a:r>
            <a:endParaRPr lang="en-US" sz="900" b="1" dirty="0" smtClean="0"/>
          </a:p>
          <a:p>
            <a:pPr algn="ctr"/>
            <a:endParaRPr lang="en-US" sz="1000" b="1" dirty="0"/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Налог начисляется автоматически в приложении.</a:t>
            </a:r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Уплата — не позднее 25 числа следующего </a:t>
            </a:r>
            <a:r>
              <a:rPr lang="ru-RU" sz="900" dirty="0" smtClean="0">
                <a:solidFill>
                  <a:srgbClr val="0070C0"/>
                </a:solidFill>
              </a:rPr>
              <a:t>месяца</a:t>
            </a:r>
            <a:endParaRPr lang="ru-RU" sz="900" dirty="0">
              <a:solidFill>
                <a:srgbClr val="0070C0"/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28249" r="80965" b="61733"/>
          <a:stretch/>
        </p:blipFill>
        <p:spPr bwMode="auto">
          <a:xfrm>
            <a:off x="4144477" y="838589"/>
            <a:ext cx="391879" cy="3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28313" r="58144" b="61429"/>
          <a:stretch/>
        </p:blipFill>
        <p:spPr bwMode="auto">
          <a:xfrm>
            <a:off x="5174570" y="825616"/>
            <a:ext cx="405517" cy="40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9" t="28377" r="35316" b="61405"/>
          <a:stretch/>
        </p:blipFill>
        <p:spPr bwMode="auto">
          <a:xfrm>
            <a:off x="6200477" y="827183"/>
            <a:ext cx="399092" cy="4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797170" y="1200399"/>
            <a:ext cx="1087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Выгодные </a:t>
            </a:r>
          </a:p>
          <a:p>
            <a:pPr algn="ctr"/>
            <a:r>
              <a:rPr lang="ru-RU" sz="900" b="1" dirty="0" smtClean="0"/>
              <a:t>налоговые</a:t>
            </a:r>
            <a:endParaRPr lang="en-US" sz="900" b="1" dirty="0" smtClean="0"/>
          </a:p>
          <a:p>
            <a:pPr algn="ctr"/>
            <a:r>
              <a:rPr lang="ru-RU" sz="900" b="1" dirty="0" smtClean="0"/>
              <a:t> ставки</a:t>
            </a:r>
            <a:endParaRPr lang="en-US" sz="900" b="1" dirty="0" smtClean="0"/>
          </a:p>
          <a:p>
            <a:pPr algn="ctr"/>
            <a:endParaRPr lang="en-US" sz="1000" dirty="0" smtClean="0"/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4% — с доходов от физлиц. </a:t>
            </a:r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6% — с доходов от </a:t>
            </a:r>
            <a:r>
              <a:rPr lang="ru-RU" sz="900" dirty="0" smtClean="0">
                <a:solidFill>
                  <a:srgbClr val="0070C0"/>
                </a:solidFill>
              </a:rPr>
              <a:t>ЮЛ </a:t>
            </a:r>
            <a:r>
              <a:rPr lang="ru-RU" sz="900" dirty="0">
                <a:solidFill>
                  <a:srgbClr val="0070C0"/>
                </a:solidFill>
              </a:rPr>
              <a:t>и ИП. </a:t>
            </a:r>
            <a:endParaRPr lang="en-US" sz="900" dirty="0" smtClean="0">
              <a:solidFill>
                <a:srgbClr val="0070C0"/>
              </a:solidFill>
            </a:endParaRPr>
          </a:p>
          <a:p>
            <a:pPr algn="ctr"/>
            <a:r>
              <a:rPr lang="ru-RU" sz="900" dirty="0" smtClean="0">
                <a:solidFill>
                  <a:srgbClr val="0070C0"/>
                </a:solidFill>
              </a:rPr>
              <a:t>Других </a:t>
            </a:r>
            <a:r>
              <a:rPr lang="ru-RU" sz="900" dirty="0">
                <a:solidFill>
                  <a:srgbClr val="0070C0"/>
                </a:solidFill>
              </a:rPr>
              <a:t>обязательных платежей </a:t>
            </a:r>
            <a:r>
              <a:rPr lang="ru-RU" sz="900" dirty="0" smtClean="0">
                <a:solidFill>
                  <a:srgbClr val="0070C0"/>
                </a:solidFill>
              </a:rPr>
              <a:t>нет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6878" y="1200399"/>
            <a:ext cx="1066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Совмещение с работой </a:t>
            </a:r>
          </a:p>
          <a:p>
            <a:pPr algn="ctr"/>
            <a:r>
              <a:rPr lang="ru-RU" sz="900" b="1" dirty="0"/>
              <a:t> по трудовому </a:t>
            </a:r>
            <a:r>
              <a:rPr lang="ru-RU" sz="900" b="1" dirty="0" smtClean="0"/>
              <a:t>договору</a:t>
            </a:r>
            <a:endParaRPr lang="en-US" sz="900" b="1" dirty="0" smtClean="0"/>
          </a:p>
          <a:p>
            <a:pPr algn="ctr"/>
            <a:r>
              <a:rPr lang="ru-RU" sz="900" b="1" dirty="0" smtClean="0"/>
              <a:t> </a:t>
            </a:r>
            <a:endParaRPr lang="en-US" sz="1000" dirty="0" smtClean="0"/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Регистрация без визита в инспекцию: в мобильном приложении, на сайте ФНС России или через </a:t>
            </a:r>
            <a:r>
              <a:rPr lang="ru-RU" sz="900" dirty="0" smtClean="0">
                <a:solidFill>
                  <a:srgbClr val="0070C0"/>
                </a:solidFill>
              </a:rPr>
              <a:t>банк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37891" y="1200399"/>
            <a:ext cx="102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Простая регистрация </a:t>
            </a:r>
          </a:p>
          <a:p>
            <a:pPr algn="ctr"/>
            <a:r>
              <a:rPr lang="ru-RU" sz="900" b="1" dirty="0"/>
              <a:t>через </a:t>
            </a:r>
            <a:r>
              <a:rPr lang="ru-RU" sz="900" b="1" dirty="0" smtClean="0"/>
              <a:t>интернет</a:t>
            </a:r>
            <a:endParaRPr lang="en-US" sz="900" b="1" dirty="0" smtClean="0"/>
          </a:p>
          <a:p>
            <a:pPr algn="ctr"/>
            <a:r>
              <a:rPr lang="ru-RU" sz="900" b="1" dirty="0" smtClean="0"/>
              <a:t> </a:t>
            </a:r>
            <a:endParaRPr lang="en-US" sz="1000" dirty="0" smtClean="0"/>
          </a:p>
          <a:p>
            <a:pPr algn="ctr"/>
            <a:r>
              <a:rPr lang="ru-RU" sz="900" dirty="0">
                <a:solidFill>
                  <a:srgbClr val="0070C0"/>
                </a:solidFill>
              </a:rPr>
              <a:t>Регистрация без визита в инспекцию: в мобильном приложении, на сайте ФНС России или через </a:t>
            </a:r>
            <a:r>
              <a:rPr lang="ru-RU" sz="900" dirty="0" smtClean="0">
                <a:solidFill>
                  <a:srgbClr val="0070C0"/>
                </a:solidFill>
              </a:rPr>
              <a:t>банк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819258" y="337548"/>
            <a:ext cx="3105432" cy="432841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13983" y="309848"/>
            <a:ext cx="3552252" cy="504917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+mj-lt"/>
              </a:rPr>
              <a:t>Что </a:t>
            </a:r>
            <a:r>
              <a:rPr lang="ru-RU" sz="1300" b="1" dirty="0" smtClean="0">
                <a:solidFill>
                  <a:schemeClr val="bg1"/>
                </a:solidFill>
                <a:latin typeface="+mj-lt"/>
              </a:rPr>
              <a:t>такое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+mj-lt"/>
              </a:rPr>
              <a:t>«налог на </a:t>
            </a:r>
            <a:r>
              <a:rPr lang="ru-RU" sz="1300" b="1" dirty="0" smtClean="0">
                <a:solidFill>
                  <a:schemeClr val="bg1"/>
                </a:solidFill>
                <a:latin typeface="+mj-lt"/>
              </a:rPr>
              <a:t>профессиональный доход</a:t>
            </a:r>
            <a:r>
              <a:rPr lang="ru-RU" sz="1300" b="1" dirty="0">
                <a:solidFill>
                  <a:schemeClr val="bg1"/>
                </a:solidFill>
                <a:latin typeface="+mj-lt"/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2555" y="6915265"/>
            <a:ext cx="3167604" cy="345989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94" tIns="51897" rIns="103794" bIns="51897" rtlCol="0" anchor="ctr"/>
          <a:lstStyle/>
          <a:p>
            <a:pPr algn="ctr"/>
            <a:endParaRPr lang="ru-RU">
              <a:solidFill>
                <a:srgbClr val="0066B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174" y="6874675"/>
            <a:ext cx="2150952" cy="412584"/>
          </a:xfrm>
          <a:prstGeom prst="rect">
            <a:avLst/>
          </a:prstGeom>
          <a:noFill/>
        </p:spPr>
        <p:txBody>
          <a:bodyPr wrap="square" lIns="103794" tIns="51897" rIns="103794" bIns="51897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anose="020B0506020202030204" pitchFamily="34" charset="0"/>
              </a:rPr>
              <a:t>www.npd.nalog.ru</a:t>
            </a:r>
            <a:endParaRPr lang="ru-RU" b="1" dirty="0">
              <a:solidFill>
                <a:schemeClr val="bg1"/>
              </a:solidFill>
              <a:latin typeface="Arial Narrow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850</Words>
  <Application>Microsoft Office PowerPoint</Application>
  <PresentationFormat>Произвольный</PresentationFormat>
  <Paragraphs>114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Данилина Татьяна Николаевна</dc:creator>
  <cp:lastModifiedBy>5252-02-011</cp:lastModifiedBy>
  <cp:revision>130</cp:revision>
  <cp:lastPrinted>2020-01-09T14:25:28Z</cp:lastPrinted>
  <dcterms:created xsi:type="dcterms:W3CDTF">2017-03-20T11:40:14Z</dcterms:created>
  <dcterms:modified xsi:type="dcterms:W3CDTF">2020-01-21T08:55:06Z</dcterms:modified>
</cp:coreProperties>
</file>